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5" r:id="rId3"/>
    <p:sldId id="290" r:id="rId4"/>
    <p:sldId id="295" r:id="rId5"/>
    <p:sldId id="296" r:id="rId6"/>
    <p:sldId id="286" r:id="rId7"/>
    <p:sldId id="292" r:id="rId8"/>
    <p:sldId id="304" r:id="rId9"/>
    <p:sldId id="301" r:id="rId10"/>
    <p:sldId id="302" r:id="rId11"/>
    <p:sldId id="303" r:id="rId12"/>
    <p:sldId id="300" r:id="rId13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60"/>
  </p:normalViewPr>
  <p:slideViewPr>
    <p:cSldViewPr>
      <p:cViewPr>
        <p:scale>
          <a:sx n="88" d="100"/>
          <a:sy n="88" d="100"/>
        </p:scale>
        <p:origin x="509" y="-53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BBB8-3768-4E0E-8832-0A57789E14FF}" type="datetimeFigureOut">
              <a:rPr lang="en-GB" smtClean="0"/>
              <a:pPr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5DF-C148-4CEB-85A2-A8AD4227A2C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5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EB7E5-0205-4DE4-84CC-4748F04BF1CC}" type="datetimeFigureOut">
              <a:rPr lang="en-US" smtClean="0"/>
              <a:pPr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2B7-5D26-49DE-90B0-1F0CC1947CD2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17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62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22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118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97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Internat. legal metrology organization</a:t>
            </a:r>
            <a:endParaRPr lang="en-GB" sz="3200" baseline="0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 May </a:t>
            </a:r>
            <a:r>
              <a:rPr lang="en-GB" sz="1200" baseline="0" dirty="0">
                <a:solidFill>
                  <a:srgbClr val="FF0000"/>
                </a:solidFill>
              </a:rPr>
              <a:t>2018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17" name="Picture 6" descr="Gerelateerde afbeelding">
            <a:extLst>
              <a:ext uri="{FF2B5EF4-FFF2-40B4-BE49-F238E27FC236}">
                <a16:creationId xmlns:a16="http://schemas.microsoft.com/office/drawing/2014/main" id="{26524DDD-C0DF-4DE8-B189-9EB07A857A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935"/>
            <a:ext cx="1164491" cy="116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sp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126560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International harmonization in the area of </a:t>
            </a:r>
            <a:r>
              <a:rPr lang="en-GB" dirty="0" err="1"/>
              <a:t>prepackages</a:t>
            </a:r>
            <a:r>
              <a:rPr lang="en-GB" dirty="0"/>
              <a:t> and measuring instruments – The Role of the OIML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62755" y="2996952"/>
            <a:ext cx="7128792" cy="3312368"/>
          </a:xfrm>
        </p:spPr>
        <p:txBody>
          <a:bodyPr>
            <a:normAutofit lnSpcReduction="10000"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COOMET-OIML </a:t>
            </a:r>
            <a:r>
              <a:rPr lang="fr-FR" sz="2800" dirty="0" err="1">
                <a:solidFill>
                  <a:schemeClr val="tx1"/>
                </a:solidFill>
              </a:rPr>
              <a:t>conference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Worldwide </a:t>
            </a:r>
            <a:r>
              <a:rPr lang="fr-FR" sz="2400" dirty="0" err="1">
                <a:solidFill>
                  <a:srgbClr val="0070C0"/>
                </a:solidFill>
              </a:rPr>
              <a:t>uniform</a:t>
            </a:r>
            <a:r>
              <a:rPr lang="fr-FR" sz="2400" dirty="0">
                <a:solidFill>
                  <a:srgbClr val="0070C0"/>
                </a:solidFill>
              </a:rPr>
              <a:t> </a:t>
            </a:r>
            <a:r>
              <a:rPr lang="fr-FR" sz="2400" dirty="0" err="1">
                <a:solidFill>
                  <a:srgbClr val="0070C0"/>
                </a:solidFill>
              </a:rPr>
              <a:t>requirements</a:t>
            </a:r>
            <a:r>
              <a:rPr lang="fr-FR" sz="2400" dirty="0">
                <a:solidFill>
                  <a:srgbClr val="0070C0"/>
                </a:solidFill>
              </a:rPr>
              <a:t> on </a:t>
            </a:r>
            <a:r>
              <a:rPr lang="fr-FR" sz="2400" dirty="0" err="1">
                <a:solidFill>
                  <a:srgbClr val="0070C0"/>
                </a:solidFill>
              </a:rPr>
              <a:t>prepackages</a:t>
            </a:r>
            <a:endParaRPr lang="fr-FR" sz="2400" dirty="0">
              <a:solidFill>
                <a:srgbClr val="0070C0"/>
              </a:solidFill>
            </a:endParaRPr>
          </a:p>
          <a:p>
            <a:r>
              <a:rPr lang="fr-FR" sz="2400" dirty="0">
                <a:solidFill>
                  <a:srgbClr val="0070C0"/>
                </a:solidFill>
              </a:rPr>
              <a:t>Basis for </a:t>
            </a:r>
            <a:r>
              <a:rPr lang="fr-FR" sz="2400" dirty="0" err="1">
                <a:solidFill>
                  <a:srgbClr val="0070C0"/>
                </a:solidFill>
              </a:rPr>
              <a:t>fair</a:t>
            </a:r>
            <a:r>
              <a:rPr lang="fr-FR" sz="2400" dirty="0">
                <a:solidFill>
                  <a:srgbClr val="0070C0"/>
                </a:solidFill>
              </a:rPr>
              <a:t> </a:t>
            </a:r>
            <a:r>
              <a:rPr lang="fr-FR" sz="2400" dirty="0" err="1">
                <a:solidFill>
                  <a:srgbClr val="0070C0"/>
                </a:solidFill>
              </a:rPr>
              <a:t>trade</a:t>
            </a:r>
            <a:r>
              <a:rPr lang="fr-FR" sz="2400" dirty="0">
                <a:solidFill>
                  <a:srgbClr val="0070C0"/>
                </a:solidFill>
              </a:rPr>
              <a:t> and consumer protection</a:t>
            </a:r>
            <a:br>
              <a:rPr lang="fr-FR" sz="2400" dirty="0">
                <a:solidFill>
                  <a:schemeClr val="tx1"/>
                </a:solidFill>
              </a:rPr>
            </a:b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16 May 2018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Peter ULBIG</a:t>
            </a:r>
          </a:p>
          <a:p>
            <a:r>
              <a:rPr lang="fr-FR" sz="2000" dirty="0">
                <a:solidFill>
                  <a:schemeClr val="tx1"/>
                </a:solidFill>
              </a:rPr>
              <a:t>COOMET Vice </a:t>
            </a:r>
            <a:r>
              <a:rPr lang="fr-FR" sz="2000" dirty="0" err="1">
                <a:solidFill>
                  <a:schemeClr val="tx1"/>
                </a:solidFill>
              </a:rPr>
              <a:t>President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23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306D60A-064E-45BE-9E3B-D76A3C534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59" y="1700808"/>
            <a:ext cx="7733228" cy="140850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6D9416F-C299-42A4-BF7D-CEB541617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76" y="3202928"/>
            <a:ext cx="7482668" cy="3158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0E1F0B6-4B10-4BC9-9AAD-CACAAF7B0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1104474"/>
            <a:ext cx="4536506" cy="504056"/>
          </a:xfrm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Cooperation with APLMF    </a:t>
            </a:r>
          </a:p>
        </p:txBody>
      </p:sp>
    </p:spTree>
    <p:extLst>
      <p:ext uri="{BB962C8B-B14F-4D97-AF65-F5344CB8AC3E}">
        <p14:creationId xmlns:p14="http://schemas.microsoft.com/office/powerpoint/2010/main" val="3197645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8B12EE2-17BE-44E9-9F4E-9C06CDE50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899011"/>
            <a:ext cx="4934293" cy="566124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6983416-4C7B-4682-BB8E-6B382713CADB}"/>
              </a:ext>
            </a:extLst>
          </p:cNvPr>
          <p:cNvSpPr txBox="1"/>
          <p:nvPr/>
        </p:nvSpPr>
        <p:spPr>
          <a:xfrm>
            <a:off x="4932040" y="2420888"/>
            <a:ext cx="2086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www.aplmf.org</a:t>
            </a:r>
          </a:p>
        </p:txBody>
      </p:sp>
    </p:spTree>
    <p:extLst>
      <p:ext uri="{BB962C8B-B14F-4D97-AF65-F5344CB8AC3E}">
        <p14:creationId xmlns:p14="http://schemas.microsoft.com/office/powerpoint/2010/main" val="3169902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90467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Peter ULBIG</a:t>
            </a:r>
          </a:p>
          <a:p>
            <a:pPr marL="0" indent="0" algn="ctr">
              <a:buNone/>
            </a:pPr>
            <a:r>
              <a:rPr lang="en-US" sz="2400" b="1" dirty="0"/>
              <a:t>COOMET Vice President</a:t>
            </a:r>
          </a:p>
          <a:p>
            <a:pPr marL="0" indent="0" algn="ctr">
              <a:buNone/>
            </a:pPr>
            <a:br>
              <a:rPr lang="en-US" sz="1800" b="1" dirty="0"/>
            </a:br>
            <a:r>
              <a:rPr lang="en-US" sz="2400" b="1" dirty="0">
                <a:hlinkClick r:id="rId2"/>
              </a:rPr>
              <a:t>peter.ulbig@ptb.de</a:t>
            </a:r>
            <a:br>
              <a:rPr lang="en-US" sz="2400" b="1" dirty="0"/>
            </a:b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4" name="Grafik 3" descr="C:\Users\ludwig03\AppData\Local\Microsoft\Windows\Temporary Internet Files\Content.Word\52nd-CIML (82).jpg">
            <a:extLst>
              <a:ext uri="{FF2B5EF4-FFF2-40B4-BE49-F238E27FC236}">
                <a16:creationId xmlns:a16="http://schemas.microsoft.com/office/drawing/2014/main" id="{9FC55765-1D1B-4612-B267-B84FEA618CE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1" b="17105"/>
          <a:stretch/>
        </p:blipFill>
        <p:spPr bwMode="auto">
          <a:xfrm>
            <a:off x="834762" y="1167276"/>
            <a:ext cx="6286852" cy="28377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DABFB4A-18F4-4821-AA4D-38FEC0EB0CAB}"/>
              </a:ext>
            </a:extLst>
          </p:cNvPr>
          <p:cNvSpPr txBox="1"/>
          <p:nvPr/>
        </p:nvSpPr>
        <p:spPr>
          <a:xfrm>
            <a:off x="2198177" y="3212976"/>
            <a:ext cx="3578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52nd CIML </a:t>
            </a:r>
            <a:r>
              <a:rPr lang="de-DE" b="1" dirty="0" err="1">
                <a:solidFill>
                  <a:schemeClr val="bg1"/>
                </a:solidFill>
              </a:rPr>
              <a:t>meeting</a:t>
            </a:r>
            <a:r>
              <a:rPr lang="de-DE" b="1" dirty="0">
                <a:solidFill>
                  <a:schemeClr val="bg1"/>
                </a:solidFill>
              </a:rPr>
              <a:t> 2017, Colombia</a:t>
            </a:r>
          </a:p>
        </p:txBody>
      </p:sp>
    </p:spTree>
    <p:extLst>
      <p:ext uri="{BB962C8B-B14F-4D97-AF65-F5344CB8AC3E}">
        <p14:creationId xmlns:p14="http://schemas.microsoft.com/office/powerpoint/2010/main" val="341810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C6EC22B8-07CD-460D-87A2-586F3A522A03}"/>
              </a:ext>
            </a:extLst>
          </p:cNvPr>
          <p:cNvSpPr/>
          <p:nvPr/>
        </p:nvSpPr>
        <p:spPr>
          <a:xfrm>
            <a:off x="611560" y="4149080"/>
            <a:ext cx="5904656" cy="151216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996729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Mission of the OIML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7488832" cy="3816424"/>
          </a:xfrm>
        </p:spPr>
        <p:txBody>
          <a:bodyPr>
            <a:noAutofit/>
          </a:bodyPr>
          <a:lstStyle/>
          <a:p>
            <a:pPr marL="285750" indent="-285750">
              <a:spcBef>
                <a:spcPts val="1200"/>
              </a:spcBef>
            </a:pPr>
            <a:r>
              <a:rPr lang="en-US" sz="2400" dirty="0"/>
              <a:t>The mission of the OIML is to:</a:t>
            </a:r>
          </a:p>
          <a:p>
            <a:pPr marL="0" indent="0">
              <a:spcBef>
                <a:spcPts val="1200"/>
              </a:spcBef>
              <a:buNone/>
              <a:tabLst>
                <a:tab pos="360363" algn="l"/>
              </a:tabLst>
            </a:pPr>
            <a:r>
              <a:rPr lang="en-US" sz="2400" dirty="0"/>
              <a:t>	“Enable economies to put in place </a:t>
            </a:r>
            <a:br>
              <a:rPr lang="en-US" sz="2400" dirty="0"/>
            </a:br>
            <a:r>
              <a:rPr lang="en-US" sz="2400" dirty="0"/>
              <a:t>       </a:t>
            </a:r>
            <a:r>
              <a:rPr lang="en-US" sz="2400" b="1" dirty="0">
                <a:solidFill>
                  <a:srgbClr val="0070C0"/>
                </a:solidFill>
              </a:rPr>
              <a:t>effective legal metrology infrastructures</a:t>
            </a:r>
            <a:r>
              <a:rPr lang="en-US" sz="2400" dirty="0"/>
              <a:t> that are</a:t>
            </a:r>
            <a:br>
              <a:rPr lang="en-US" sz="2400" dirty="0"/>
            </a:br>
            <a:r>
              <a:rPr lang="en-US" sz="2400" dirty="0"/>
              <a:t>       mutually compatible and internationally recognized,</a:t>
            </a:r>
            <a:br>
              <a:rPr lang="en-US" sz="2400" dirty="0"/>
            </a:br>
            <a:r>
              <a:rPr lang="en-US" sz="2400" dirty="0"/>
              <a:t>       </a:t>
            </a:r>
            <a:r>
              <a:rPr lang="en-US" sz="2400" b="1" dirty="0">
                <a:solidFill>
                  <a:srgbClr val="0070C0"/>
                </a:solidFill>
              </a:rPr>
              <a:t>for all areas </a:t>
            </a:r>
            <a:r>
              <a:rPr lang="en-US" sz="2400" dirty="0"/>
              <a:t>for which </a:t>
            </a:r>
            <a:r>
              <a:rPr lang="en-US" sz="2400" b="1" dirty="0">
                <a:solidFill>
                  <a:srgbClr val="0070C0"/>
                </a:solidFill>
              </a:rPr>
              <a:t>governments</a:t>
            </a:r>
            <a:r>
              <a:rPr lang="en-US" sz="2400" dirty="0"/>
              <a:t> take responsibility,</a:t>
            </a:r>
            <a:br>
              <a:rPr lang="en-US" sz="2400" dirty="0"/>
            </a:br>
            <a:r>
              <a:rPr lang="en-US" sz="2400" dirty="0"/>
              <a:t>       such as those which </a:t>
            </a:r>
            <a:br>
              <a:rPr lang="en-US" sz="2400" dirty="0"/>
            </a:br>
            <a:br>
              <a:rPr lang="en-US" sz="800" dirty="0"/>
            </a:br>
            <a:r>
              <a:rPr lang="en-US" sz="2400" dirty="0"/>
              <a:t>       </a:t>
            </a:r>
            <a:r>
              <a:rPr lang="en-US" sz="2400" b="1" dirty="0">
                <a:solidFill>
                  <a:srgbClr val="0070C0"/>
                </a:solidFill>
              </a:rPr>
              <a:t>facilitate trade</a:t>
            </a:r>
            <a:r>
              <a:rPr lang="en-US" sz="2400" dirty="0"/>
              <a:t>, </a:t>
            </a:r>
            <a:br>
              <a:rPr lang="en-US" sz="2400" dirty="0"/>
            </a:br>
            <a:br>
              <a:rPr lang="en-US" sz="800" dirty="0"/>
            </a:br>
            <a:r>
              <a:rPr lang="en-US" sz="2400" dirty="0"/>
              <a:t>       </a:t>
            </a:r>
            <a:r>
              <a:rPr lang="en-US" sz="2400" b="1" dirty="0">
                <a:solidFill>
                  <a:srgbClr val="0070C0"/>
                </a:solidFill>
              </a:rPr>
              <a:t>establish mutual confidence </a:t>
            </a:r>
            <a:r>
              <a:rPr lang="en-US" sz="2400" dirty="0"/>
              <a:t>and</a:t>
            </a:r>
            <a:br>
              <a:rPr lang="en-US" sz="2400" dirty="0"/>
            </a:br>
            <a:br>
              <a:rPr lang="en-US" sz="800" dirty="0"/>
            </a:br>
            <a:r>
              <a:rPr lang="en-US" sz="2400" dirty="0"/>
              <a:t>       </a:t>
            </a:r>
            <a:r>
              <a:rPr lang="en-US" sz="2400" b="1" dirty="0">
                <a:solidFill>
                  <a:srgbClr val="0070C0"/>
                </a:solidFill>
              </a:rPr>
              <a:t>harmonize the level of consumer protection</a:t>
            </a:r>
            <a:br>
              <a:rPr lang="en-US" sz="2400" b="1" dirty="0">
                <a:solidFill>
                  <a:srgbClr val="0070C0"/>
                </a:solidFill>
              </a:rPr>
            </a:br>
            <a:br>
              <a:rPr lang="en-US" sz="8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 </a:t>
            </a:r>
            <a:r>
              <a:rPr lang="en-US" sz="2400" dirty="0"/>
              <a:t> worldwide.”</a:t>
            </a:r>
          </a:p>
        </p:txBody>
      </p:sp>
    </p:spTree>
    <p:extLst>
      <p:ext uri="{BB962C8B-B14F-4D97-AF65-F5344CB8AC3E}">
        <p14:creationId xmlns:p14="http://schemas.microsoft.com/office/powerpoint/2010/main" val="138954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Members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6995120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71" y="5733256"/>
            <a:ext cx="342900" cy="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71" y="6001435"/>
            <a:ext cx="342900" cy="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4440974" y="5674332"/>
            <a:ext cx="410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62 OIML Member States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4440974" y="5942983"/>
            <a:ext cx="3987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64 OIML Corresponding Member Countries</a:t>
            </a:r>
          </a:p>
        </p:txBody>
      </p:sp>
    </p:spTree>
    <p:extLst>
      <p:ext uri="{BB962C8B-B14F-4D97-AF65-F5344CB8AC3E}">
        <p14:creationId xmlns:p14="http://schemas.microsoft.com/office/powerpoint/2010/main" val="3429664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Technical Activities</a:t>
            </a:r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1A9C778-6113-4B53-8FB1-9C27662AB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628801"/>
            <a:ext cx="8818158" cy="390140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454679E-3E5F-4C9F-ABDC-98494A812017}"/>
              </a:ext>
            </a:extLst>
          </p:cNvPr>
          <p:cNvSpPr txBox="1"/>
          <p:nvPr/>
        </p:nvSpPr>
        <p:spPr>
          <a:xfrm>
            <a:off x="1040169" y="5803433"/>
            <a:ext cx="6382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35 </a:t>
            </a:r>
            <a:r>
              <a:rPr lang="de-DE" sz="2400" dirty="0" err="1"/>
              <a:t>Participating</a:t>
            </a:r>
            <a:r>
              <a:rPr lang="de-DE" sz="2400" dirty="0"/>
              <a:t> </a:t>
            </a:r>
            <a:r>
              <a:rPr lang="de-DE" sz="2400" dirty="0" err="1"/>
              <a:t>members</a:t>
            </a:r>
            <a:r>
              <a:rPr lang="de-DE" sz="2400" dirty="0"/>
              <a:t>, 17 </a:t>
            </a:r>
            <a:r>
              <a:rPr lang="de-DE" sz="2400" dirty="0" err="1"/>
              <a:t>observing</a:t>
            </a:r>
            <a:r>
              <a:rPr lang="de-DE" sz="2400" dirty="0"/>
              <a:t> </a:t>
            </a:r>
            <a:r>
              <a:rPr lang="de-DE" sz="2400" dirty="0" err="1"/>
              <a:t>members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035199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OIML TC 6 Prepackages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531706F-FD40-44DC-B02B-3A89108AE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36834"/>
            <a:ext cx="7519679" cy="396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5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Website</a:t>
            </a: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33567"/>
            <a:ext cx="6487847" cy="459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0"/>
          <p:cNvSpPr/>
          <p:nvPr/>
        </p:nvSpPr>
        <p:spPr>
          <a:xfrm>
            <a:off x="4143515" y="4293096"/>
            <a:ext cx="3243924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1"/>
          <p:cNvSpPr txBox="1">
            <a:spLocks noChangeArrowheads="1"/>
          </p:cNvSpPr>
          <p:nvPr/>
        </p:nvSpPr>
        <p:spPr bwMode="auto">
          <a:xfrm rot="21033853">
            <a:off x="29395" y="1416918"/>
            <a:ext cx="27404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www.oiml.org</a:t>
            </a:r>
          </a:p>
        </p:txBody>
      </p:sp>
      <p:sp>
        <p:nvSpPr>
          <p:cNvPr id="13" name="Rechteck 10"/>
          <p:cNvSpPr/>
          <p:nvPr/>
        </p:nvSpPr>
        <p:spPr>
          <a:xfrm>
            <a:off x="2051720" y="1933567"/>
            <a:ext cx="1022786" cy="3960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523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46050" y="1124745"/>
            <a:ext cx="7738320" cy="504056"/>
          </a:xfrm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Cooperation with RLMOs</a:t>
            </a:r>
          </a:p>
        </p:txBody>
      </p:sp>
      <p:pic>
        <p:nvPicPr>
          <p:cNvPr id="19" name="Picture 7">
            <a:extLst>
              <a:ext uri="{FF2B5EF4-FFF2-40B4-BE49-F238E27FC236}">
                <a16:creationId xmlns:a16="http://schemas.microsoft.com/office/drawing/2014/main" id="{533A6913-47EC-43FF-8D46-871BF4BC6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39" y="2119412"/>
            <a:ext cx="7848600" cy="41338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0" name="Oval 8">
            <a:extLst>
              <a:ext uri="{FF2B5EF4-FFF2-40B4-BE49-F238E27FC236}">
                <a16:creationId xmlns:a16="http://schemas.microsoft.com/office/drawing/2014/main" id="{C72A765F-ED44-4ED9-9FB8-D01EA6217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2852" y="2513112"/>
            <a:ext cx="859135" cy="8270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de-DE"/>
          </a:p>
        </p:txBody>
      </p:sp>
      <p:sp>
        <p:nvSpPr>
          <p:cNvPr id="21" name="Oval 10">
            <a:extLst>
              <a:ext uri="{FF2B5EF4-FFF2-40B4-BE49-F238E27FC236}">
                <a16:creationId xmlns:a16="http://schemas.microsoft.com/office/drawing/2014/main" id="{AA582612-8A23-49EF-B1BE-C2953CDF8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500" y="2486124"/>
            <a:ext cx="2116435" cy="9715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de-DE"/>
          </a:p>
        </p:txBody>
      </p:sp>
      <p:pic>
        <p:nvPicPr>
          <p:cNvPr id="22" name="Picture 11">
            <a:extLst>
              <a:ext uri="{FF2B5EF4-FFF2-40B4-BE49-F238E27FC236}">
                <a16:creationId xmlns:a16="http://schemas.microsoft.com/office/drawing/2014/main" id="{55D9BADF-E9C7-461E-87B2-2E828FAAF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5839" y="1944787"/>
            <a:ext cx="1100138" cy="5857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3" name="Oval 12">
            <a:extLst>
              <a:ext uri="{FF2B5EF4-FFF2-40B4-BE49-F238E27FC236}">
                <a16:creationId xmlns:a16="http://schemas.microsoft.com/office/drawing/2014/main" id="{E6BED48B-370D-4FE0-A195-2F682DAF7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7814" y="2630587"/>
            <a:ext cx="2801938" cy="320833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24" name="Picture 14">
            <a:extLst>
              <a:ext uri="{FF2B5EF4-FFF2-40B4-BE49-F238E27FC236}">
                <a16:creationId xmlns:a16="http://schemas.microsoft.com/office/drawing/2014/main" id="{CFAEF230-A4BF-44A6-8842-CEFF08060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89" y="4362549"/>
            <a:ext cx="1066800" cy="4857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5" name="Oval 15">
            <a:extLst>
              <a:ext uri="{FF2B5EF4-FFF2-40B4-BE49-F238E27FC236}">
                <a16:creationId xmlns:a16="http://schemas.microsoft.com/office/drawing/2014/main" id="{10C846C4-0DE9-4F4C-92B4-8F9B24107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14" y="2321024"/>
            <a:ext cx="2757488" cy="373221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6" name="Oval 16">
            <a:extLst>
              <a:ext uri="{FF2B5EF4-FFF2-40B4-BE49-F238E27FC236}">
                <a16:creationId xmlns:a16="http://schemas.microsoft.com/office/drawing/2014/main" id="{B6BCEC3A-52C0-4630-BECD-28CBB7B5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489" y="3389412"/>
            <a:ext cx="1474788" cy="19081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63A3EC3E-F72C-40EF-87FB-CC2D7D010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221088"/>
            <a:ext cx="1187450" cy="5365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28" name="Picture 18">
            <a:extLst>
              <a:ext uri="{FF2B5EF4-FFF2-40B4-BE49-F238E27FC236}">
                <a16:creationId xmlns:a16="http://schemas.microsoft.com/office/drawing/2014/main" id="{B8244AD6-41B3-4323-95B4-E9872BEF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2022550"/>
            <a:ext cx="1263650" cy="6143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29" name="Picture 20">
            <a:extLst>
              <a:ext uri="{FF2B5EF4-FFF2-40B4-BE49-F238E27FC236}">
                <a16:creationId xmlns:a16="http://schemas.microsoft.com/office/drawing/2014/main" id="{C296A06D-3975-4BD6-BD0A-F33AE1409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2777" y="3360837"/>
            <a:ext cx="1284287" cy="8699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31" name="Oval 8">
            <a:extLst>
              <a:ext uri="{FF2B5EF4-FFF2-40B4-BE49-F238E27FC236}">
                <a16:creationId xmlns:a16="http://schemas.microsoft.com/office/drawing/2014/main" id="{FAC60762-F655-400F-B3AF-AF52CFF14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102" y="3275112"/>
            <a:ext cx="792162" cy="612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32" name="Picture 19" descr="http://www.gulfmet.org/gulfmet/images/gulfmet-logo.png">
            <a:extLst>
              <a:ext uri="{FF2B5EF4-FFF2-40B4-BE49-F238E27FC236}">
                <a16:creationId xmlns:a16="http://schemas.microsoft.com/office/drawing/2014/main" id="{0069091F-2A21-4582-A8F7-B0954CC51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35239" y="3425924"/>
            <a:ext cx="126365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680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50AE3A-AFE3-4546-9D86-DDC33D5C9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103" y="1124744"/>
            <a:ext cx="4536506" cy="504056"/>
          </a:xfrm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Cooperation with     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311642A-C4DB-4571-BCC4-5B066A3F1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294" y="1788500"/>
            <a:ext cx="6210621" cy="4586394"/>
          </a:xfrm>
          <a:prstGeom prst="rect">
            <a:avLst/>
          </a:prstGeom>
        </p:spPr>
      </p:pic>
      <p:pic>
        <p:nvPicPr>
          <p:cNvPr id="7" name="Picture 11">
            <a:extLst>
              <a:ext uri="{FF2B5EF4-FFF2-40B4-BE49-F238E27FC236}">
                <a16:creationId xmlns:a16="http://schemas.microsoft.com/office/drawing/2014/main" id="{D3CBD098-144B-4328-90B0-40EF0EB82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096603"/>
            <a:ext cx="1100138" cy="5857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3817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612052B-913C-4BA9-9457-28A149B24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12" y="1628801"/>
            <a:ext cx="6676492" cy="4797346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608004E0-F12B-4774-BF27-EB9E92DAE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1104474"/>
            <a:ext cx="4896544" cy="504056"/>
          </a:xfrm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Cooperation with WELMEC    </a:t>
            </a:r>
          </a:p>
        </p:txBody>
      </p:sp>
    </p:spTree>
    <p:extLst>
      <p:ext uri="{BB962C8B-B14F-4D97-AF65-F5344CB8AC3E}">
        <p14:creationId xmlns:p14="http://schemas.microsoft.com/office/powerpoint/2010/main" val="2147345355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 PowerPoint Layout 2015</Template>
  <TotalTime>0</TotalTime>
  <Words>115</Words>
  <Application>Microsoft Office PowerPoint</Application>
  <PresentationFormat>Bildschirmpräsentation (4:3)</PresentationFormat>
  <Paragraphs>43</Paragraphs>
  <Slides>12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5" baseType="lpstr">
      <vt:lpstr>Arial</vt:lpstr>
      <vt:lpstr>Calibri</vt:lpstr>
      <vt:lpstr>OIML PowerPoint Layout 2015</vt:lpstr>
      <vt:lpstr>International harmonization in the area of prepackages and measuring instruments – The Role of the OIML</vt:lpstr>
      <vt:lpstr>Mission of the OIML</vt:lpstr>
      <vt:lpstr>OIML Members</vt:lpstr>
      <vt:lpstr>Technical Activities</vt:lpstr>
      <vt:lpstr>OIML TC 6 Prepackages</vt:lpstr>
      <vt:lpstr>OIML Website</vt:lpstr>
      <vt:lpstr>Cooperation with RLMOs</vt:lpstr>
      <vt:lpstr>Cooperation with     </vt:lpstr>
      <vt:lpstr>Cooperation with WELMEC    </vt:lpstr>
      <vt:lpstr>Cooperation with APLMF    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Update</dc:title>
  <dc:creator>Willem</dc:creator>
  <cp:lastModifiedBy>Peter Ulbig</cp:lastModifiedBy>
  <cp:revision>118</cp:revision>
  <cp:lastPrinted>2016-10-26T13:21:18Z</cp:lastPrinted>
  <dcterms:created xsi:type="dcterms:W3CDTF">2015-10-30T08:57:16Z</dcterms:created>
  <dcterms:modified xsi:type="dcterms:W3CDTF">2018-05-16T02:57:27Z</dcterms:modified>
</cp:coreProperties>
</file>